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sldIdLst>
    <p:sldId id="256" r:id="rId5"/>
    <p:sldId id="257" r:id="rId6"/>
    <p:sldId id="276" r:id="rId7"/>
    <p:sldId id="279" r:id="rId8"/>
    <p:sldId id="261" r:id="rId9"/>
    <p:sldId id="260" r:id="rId10"/>
    <p:sldId id="277" r:id="rId11"/>
    <p:sldId id="278" r:id="rId12"/>
    <p:sldId id="265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18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5F02DCD1-2C6B-F948-9F72-3BB0CF3D512E}" type="datetime1">
              <a:rPr lang="en-US" smtClean="0"/>
              <a:pPr/>
              <a:t>3/6/2023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C1583C39-01BF-7F43-854C-FBB4E9AB6B0C}" type="datetime1">
              <a:rPr lang="en-US" smtClean="0"/>
              <a:pPr/>
              <a:t>3/6/2023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5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4B103E64-1627-9140-8127-1849FED275E1}" type="datetime1">
              <a:rPr lang="en-US" smtClean="0"/>
              <a:pPr/>
              <a:t>3/6/2023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DD9C8446-696E-6942-B6C8-CC9CAD0B34E0}" type="datetime1">
              <a:rPr lang="en-US" smtClean="0"/>
              <a:pPr/>
              <a:t>3/6/2023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6002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F5592931-05C6-8543-8B6E-A8BD29BD5C2B}" type="datetime1">
              <a:rPr lang="en-US" smtClean="0"/>
              <a:pPr/>
              <a:t>3/6/2023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7" name="Freeform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7E7AB22C-8B7E-9B4A-8C65-396C3C874D86}" type="datetime1">
              <a:rPr lang="en-US" smtClean="0"/>
              <a:pPr/>
              <a:t>3/6/2023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3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8CE9AC2A-20AD-8C48-B5EB-B5322BDBCDEE}" type="datetime1">
              <a:rPr lang="en-US" smtClean="0"/>
              <a:pPr/>
              <a:t>3/6/2023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1813" y="4494213"/>
            <a:ext cx="3511550" cy="67945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4CF75428-5BE0-934D-BB71-675F8E23A386}" type="datetime1">
              <a:rPr lang="en-US" smtClean="0"/>
              <a:pPr/>
              <a:t>3/6/2023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9A85C5CA-AE29-AB4C-8F85-0373C72001D8}" type="datetime1">
              <a:rPr lang="en-US" smtClean="0"/>
              <a:pPr/>
              <a:t>3/6/2023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75594855-01E8-5A4B-B2B8-E2ECEF879100}" type="datetime1">
              <a:rPr lang="en-US" smtClean="0"/>
              <a:pPr/>
              <a:t>3/6/2023</a:t>
            </a:fld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B562DF68-3089-814D-8A14-C651FE91885E}" type="datetime1">
              <a:rPr lang="en-US" smtClean="0"/>
              <a:pPr/>
              <a:t>3/6/2023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05271"/>
            <a:ext cx="7096933" cy="2387600"/>
          </a:xfrm>
        </p:spPr>
        <p:txBody>
          <a:bodyPr/>
          <a:lstStyle/>
          <a:p>
            <a:r>
              <a:rPr lang="en-US" dirty="0"/>
              <a:t>Vacation Rental Dwelling Ordinance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533670"/>
            <a:ext cx="9500507" cy="806675"/>
          </a:xfrm>
        </p:spPr>
        <p:txBody>
          <a:bodyPr/>
          <a:lstStyle/>
          <a:p>
            <a:r>
              <a:rPr lang="en-US" dirty="0"/>
              <a:t>City of Bandon City Council</a:t>
            </a:r>
          </a:p>
          <a:p>
            <a:r>
              <a:rPr lang="en-US" dirty="0"/>
              <a:t>March 6</a:t>
            </a:r>
            <a:r>
              <a:rPr lang="en-US" baseline="30000" dirty="0"/>
              <a:t>th</a:t>
            </a:r>
            <a:r>
              <a:rPr lang="en-US" dirty="0"/>
              <a:t>, 2023</a:t>
            </a:r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/>
          <a:lstStyle/>
          <a:p>
            <a:r>
              <a:rPr lang="en-US" dirty="0"/>
              <a:t>Last Ordinance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755" y="2017467"/>
            <a:ext cx="10245920" cy="3366815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Defined “</a:t>
            </a:r>
            <a:r>
              <a:rPr lang="en-US" b="1" dirty="0"/>
              <a:t>existing single-family detached dwelling</a:t>
            </a:r>
            <a:r>
              <a:rPr lang="en-US" dirty="0"/>
              <a:t>” as being at least </a:t>
            </a:r>
            <a:r>
              <a:rPr lang="en-US" b="1" dirty="0"/>
              <a:t>three</a:t>
            </a:r>
            <a:r>
              <a:rPr lang="en-US" dirty="0"/>
              <a:t> years old.</a:t>
            </a:r>
            <a:br>
              <a:rPr lang="en-US" dirty="0"/>
            </a:b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Confirmed “</a:t>
            </a:r>
            <a:r>
              <a:rPr lang="en-US" b="1" dirty="0"/>
              <a:t>single-family detached dwellings</a:t>
            </a:r>
            <a:r>
              <a:rPr lang="en-US" dirty="0"/>
              <a:t>” as the only dwellings eligible for VRD status.  Excludes duplexes and attached condos/townhomes.</a:t>
            </a:r>
            <a:br>
              <a:rPr lang="en-US" dirty="0"/>
            </a:b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Restrict VRD’s in the CD-1 zone to the area generally along and accessed by Beach Loop Drive.  Excludes CD-1 areas approximately 400’ east of Beach Loop Drive.</a:t>
            </a:r>
            <a:br>
              <a:rPr lang="en-US" dirty="0"/>
            </a:b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VRD’s limited to specific applicant/owner, and do not transfer upon sale.  Lose VRD status upon change of applicant/owner.</a:t>
            </a:r>
            <a:br>
              <a:rPr lang="en-US" dirty="0"/>
            </a:b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Maximum occupancy ultimately determined by PC based upon specific site and neighborhood characteristics.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9303D-13C0-6A41-947A-F998CC47B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</p:spPr>
        <p:txBody>
          <a:bodyPr/>
          <a:lstStyle/>
          <a:p>
            <a:fld id="{495D8227-9DE4-4D42-8C1B-E10C828BC634}" type="datetime1">
              <a:rPr lang="en-US" smtClean="0"/>
              <a:pPr/>
              <a:t>3/6/2023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608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/>
          <a:lstStyle/>
          <a:p>
            <a:r>
              <a:rPr lang="en-US" dirty="0"/>
              <a:t>This Ordinance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755" y="2017467"/>
            <a:ext cx="10245920" cy="3990226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Clarify the </a:t>
            </a:r>
            <a:r>
              <a:rPr lang="en-US" b="1" dirty="0"/>
              <a:t>saturation rate calculation</a:t>
            </a:r>
            <a:r>
              <a:rPr lang="en-US" dirty="0"/>
              <a:t>, including that the subject property and all permitted VRD units are included in the calculation.</a:t>
            </a:r>
            <a:br>
              <a:rPr lang="en-US" dirty="0"/>
            </a:b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Planning Commission may now </a:t>
            </a: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limit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the allowable parking area and the number of parked cars allowed on-site.</a:t>
            </a:r>
            <a:br>
              <a:rPr lang="en-US" dirty="0"/>
            </a:b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Require a </a:t>
            </a:r>
            <a:r>
              <a:rPr lang="en-US" b="1" dirty="0"/>
              <a:t>96-gallon trash service</a:t>
            </a:r>
            <a:r>
              <a:rPr lang="en-US" dirty="0"/>
              <a:t>; trash cans must be removed from City right-of-way within 24-hours of pick up.</a:t>
            </a:r>
            <a:br>
              <a:rPr lang="en-US" dirty="0"/>
            </a:b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Requires all other </a:t>
            </a:r>
            <a:r>
              <a:rPr lang="en-US" b="1" dirty="0"/>
              <a:t>permitting agency approval </a:t>
            </a:r>
            <a:r>
              <a:rPr lang="en-US" dirty="0"/>
              <a:t>before operation. </a:t>
            </a:r>
            <a:br>
              <a:rPr lang="en-US" dirty="0"/>
            </a:b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900" dirty="0"/>
              <a:t>Rental permit information must be posted inside.</a:t>
            </a:r>
          </a:p>
          <a:p>
            <a:pPr marL="457200" indent="-4572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2900" b="1" dirty="0"/>
              <a:t>Life/safety regulations </a:t>
            </a:r>
            <a:r>
              <a:rPr lang="en-US" sz="2900" dirty="0"/>
              <a:t>applies to all vacation rentals, not just new ones. </a:t>
            </a:r>
          </a:p>
          <a:p>
            <a:pPr marL="457200" indent="-4572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2900" dirty="0"/>
              <a:t>New definition of “owner.” Only one VRD per owner.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9303D-13C0-6A41-947A-F998CC47B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</p:spPr>
        <p:txBody>
          <a:bodyPr/>
          <a:lstStyle/>
          <a:p>
            <a:fld id="{495D8227-9DE4-4D42-8C1B-E10C828BC634}" type="datetime1">
              <a:rPr lang="en-US" smtClean="0"/>
              <a:pPr/>
              <a:t>3/6/2023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687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/>
          <a:lstStyle/>
          <a:p>
            <a:r>
              <a:rPr lang="en-US" dirty="0"/>
              <a:t>This Ordinance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755" y="2017467"/>
            <a:ext cx="10245920" cy="399022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City Manager can require </a:t>
            </a:r>
            <a:r>
              <a:rPr lang="en-US" b="1" dirty="0"/>
              <a:t>new information/pamphlets </a:t>
            </a:r>
            <a:r>
              <a:rPr lang="en-US" dirty="0"/>
              <a:t>be posted in a VRD.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900" b="1" dirty="0"/>
              <a:t>General regulations </a:t>
            </a:r>
            <a:r>
              <a:rPr lang="en-US" sz="2900" dirty="0"/>
              <a:t>apply to all Vacation Rental Dwellings (not just new).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900" dirty="0"/>
              <a:t>Coos County Building Department now requires a </a:t>
            </a:r>
            <a:r>
              <a:rPr lang="en-US" sz="2900" b="1" dirty="0"/>
              <a:t>building permit to operate a short-term rental</a:t>
            </a:r>
            <a:r>
              <a:rPr lang="en-US" sz="2900" dirty="0"/>
              <a:t>. May require sprinkler system if deemed commercial.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9303D-13C0-6A41-947A-F998CC47B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</p:spPr>
        <p:txBody>
          <a:bodyPr/>
          <a:lstStyle/>
          <a:p>
            <a:fld id="{495D8227-9DE4-4D42-8C1B-E10C828BC634}" type="datetime1">
              <a:rPr lang="en-US" smtClean="0"/>
              <a:pPr/>
              <a:t>3/6/2023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303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3047E-FBFD-4F79-BCA5-10E69740F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Saturation Rate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B30D50-1377-244D-A1A4-32FB836C1F3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098A06B-52D8-C143-AE54-C8C950480C5A}" type="datetime1">
              <a:rPr lang="en-US" smtClean="0"/>
              <a:t>3/6/2023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A86E01-62BB-5145-A6C3-515717DD32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CFB2B89-F458-16AE-3676-ABAA40A58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122" y="1876030"/>
            <a:ext cx="9779182" cy="3366815"/>
          </a:xfrm>
        </p:spPr>
        <p:txBody>
          <a:bodyPr/>
          <a:lstStyle/>
          <a:p>
            <a:pPr algn="l"/>
            <a:r>
              <a:rPr lang="en-US" dirty="0"/>
              <a:t>Existing Language: </a:t>
            </a:r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Less than 30% of the single-family detached dwellings within 250 feet of the subject property, and located in a zone where VRD’s are allowed, are VRD’s </a:t>
            </a:r>
          </a:p>
          <a:p>
            <a:endParaRPr lang="en-US" dirty="0"/>
          </a:p>
          <a:p>
            <a:r>
              <a:rPr lang="en-US" dirty="0"/>
              <a:t>Proposed Language:</a:t>
            </a:r>
          </a:p>
          <a:p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Including the subject property, the saturation rate within a 250-foot radius of the subject property must be less than 30%. The saturation rate is calculated using the following ratio: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</a:p>
          <a:p>
            <a:pPr marL="137160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Numerator: Subject property + permitted VRD units (each unit within a multi-family VRD is counted individually)</a:t>
            </a:r>
          </a:p>
          <a:p>
            <a:pPr marL="137160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137160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Denominator: Subject property + eligible properties (single-family detached dwellings)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386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F75DE-8A44-4EC5-83C6-95BDDF10D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809DF5-56B4-304A-8777-BB8576005AF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699C8CE-7534-A244-ABE9-5BED2DFEFBDF}" type="datetime1">
              <a:rPr lang="en-US" smtClean="0"/>
              <a:t>3/6/2023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6C709-8794-DF4E-A15C-6E648F09DD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B5A7767-C1E9-659E-7F54-E76627DF0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6046" y="692144"/>
            <a:ext cx="6043481" cy="476223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6AB88CB-4E40-7A06-F5F7-68C574784EC0}"/>
              </a:ext>
            </a:extLst>
          </p:cNvPr>
          <p:cNvSpPr txBox="1"/>
          <p:nvPr/>
        </p:nvSpPr>
        <p:spPr>
          <a:xfrm>
            <a:off x="1167492" y="2738727"/>
            <a:ext cx="30356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VRD Rate Existing</a:t>
            </a:r>
          </a:p>
          <a:p>
            <a:endParaRPr lang="en-US" dirty="0"/>
          </a:p>
          <a:p>
            <a:r>
              <a:rPr lang="en-US" dirty="0"/>
              <a:t>0 VRDs / 10 SFDs = 0%</a:t>
            </a:r>
          </a:p>
          <a:p>
            <a:endParaRPr lang="en-US" dirty="0"/>
          </a:p>
          <a:p>
            <a:r>
              <a:rPr lang="en-US" b="1" dirty="0"/>
              <a:t>VRD Rate Proposed</a:t>
            </a:r>
          </a:p>
          <a:p>
            <a:endParaRPr lang="en-US" b="1" dirty="0"/>
          </a:p>
          <a:p>
            <a:r>
              <a:rPr lang="en-US" dirty="0"/>
              <a:t>3 VRD Units / 11 SFDs = 27%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799977C-884F-1AB0-CDA5-715949A579B5}"/>
              </a:ext>
            </a:extLst>
          </p:cNvPr>
          <p:cNvSpPr txBox="1"/>
          <p:nvPr/>
        </p:nvSpPr>
        <p:spPr>
          <a:xfrm>
            <a:off x="6366617" y="3672273"/>
            <a:ext cx="5469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Multi</a:t>
            </a:r>
          </a:p>
        </p:txBody>
      </p:sp>
    </p:spTree>
    <p:extLst>
      <p:ext uri="{BB962C8B-B14F-4D97-AF65-F5344CB8AC3E}">
        <p14:creationId xmlns:p14="http://schemas.microsoft.com/office/powerpoint/2010/main" val="4212917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F75DE-8A44-4EC5-83C6-95BDDF10D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809DF5-56B4-304A-8777-BB8576005AF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699C8CE-7534-A244-ABE9-5BED2DFEFBDF}" type="datetime1">
              <a:rPr lang="en-US" smtClean="0"/>
              <a:t>3/6/2023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6C709-8794-DF4E-A15C-6E648F09DD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B5A7767-C1E9-659E-7F54-E76627DF0AB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913259" y="692144"/>
            <a:ext cx="5429055" cy="476223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6AB88CB-4E40-7A06-F5F7-68C574784EC0}"/>
              </a:ext>
            </a:extLst>
          </p:cNvPr>
          <p:cNvSpPr txBox="1"/>
          <p:nvPr/>
        </p:nvSpPr>
        <p:spPr>
          <a:xfrm>
            <a:off x="1167492" y="2738727"/>
            <a:ext cx="30356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VRD Rate Existing</a:t>
            </a:r>
          </a:p>
          <a:p>
            <a:endParaRPr lang="en-US" dirty="0"/>
          </a:p>
          <a:p>
            <a:r>
              <a:rPr lang="en-US" dirty="0"/>
              <a:t>3 VRDs / 13 SFDs = 23%</a:t>
            </a:r>
          </a:p>
          <a:p>
            <a:endParaRPr lang="en-US" dirty="0"/>
          </a:p>
          <a:p>
            <a:r>
              <a:rPr lang="en-US" b="1" dirty="0"/>
              <a:t>VRD Rate Proposed</a:t>
            </a:r>
          </a:p>
          <a:p>
            <a:endParaRPr lang="en-US" b="1" dirty="0"/>
          </a:p>
          <a:p>
            <a:r>
              <a:rPr lang="en-US" dirty="0"/>
              <a:t>8 VRD Units / 14 SFDs = 57%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123226-05B2-8BD5-3AF5-AFF36FC5035D}"/>
              </a:ext>
            </a:extLst>
          </p:cNvPr>
          <p:cNvSpPr txBox="1"/>
          <p:nvPr/>
        </p:nvSpPr>
        <p:spPr>
          <a:xfrm>
            <a:off x="7169922" y="1126625"/>
            <a:ext cx="5233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Multi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507E15-6D4A-4563-E1C2-177F7E428FC0}"/>
              </a:ext>
            </a:extLst>
          </p:cNvPr>
          <p:cNvSpPr txBox="1"/>
          <p:nvPr/>
        </p:nvSpPr>
        <p:spPr>
          <a:xfrm>
            <a:off x="5834326" y="3953859"/>
            <a:ext cx="5233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Multi</a:t>
            </a:r>
          </a:p>
        </p:txBody>
      </p:sp>
    </p:spTree>
    <p:extLst>
      <p:ext uri="{BB962C8B-B14F-4D97-AF65-F5344CB8AC3E}">
        <p14:creationId xmlns:p14="http://schemas.microsoft.com/office/powerpoint/2010/main" val="2216641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F75DE-8A44-4EC5-83C6-95BDDF10D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809DF5-56B4-304A-8777-BB8576005AF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699C8CE-7534-A244-ABE9-5BED2DFEFBDF}" type="datetime1">
              <a:rPr lang="en-US" smtClean="0"/>
              <a:t>3/6/2023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6C709-8794-DF4E-A15C-6E648F09DD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B5A7767-C1E9-659E-7F54-E76627DF0AB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083020" y="692144"/>
            <a:ext cx="5089533" cy="476223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6AB88CB-4E40-7A06-F5F7-68C574784EC0}"/>
              </a:ext>
            </a:extLst>
          </p:cNvPr>
          <p:cNvSpPr txBox="1"/>
          <p:nvPr/>
        </p:nvSpPr>
        <p:spPr>
          <a:xfrm>
            <a:off x="1167492" y="2738727"/>
            <a:ext cx="30356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VRD Rate Existing</a:t>
            </a:r>
          </a:p>
          <a:p>
            <a:endParaRPr lang="en-US" dirty="0"/>
          </a:p>
          <a:p>
            <a:r>
              <a:rPr lang="en-US" dirty="0"/>
              <a:t>4 VRDs / 20 SFDs = 19%</a:t>
            </a:r>
          </a:p>
          <a:p>
            <a:endParaRPr lang="en-US" dirty="0"/>
          </a:p>
          <a:p>
            <a:r>
              <a:rPr lang="en-US" b="1" dirty="0"/>
              <a:t>VRD Rate Proposed</a:t>
            </a:r>
          </a:p>
          <a:p>
            <a:endParaRPr lang="en-US" b="1" dirty="0"/>
          </a:p>
          <a:p>
            <a:r>
              <a:rPr lang="en-US" dirty="0"/>
              <a:t>7 VRD Units / 21 SFDs = 33%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D3FF24-A8A1-D1F5-4834-F1B717CDB9E2}"/>
              </a:ext>
            </a:extLst>
          </p:cNvPr>
          <p:cNvSpPr txBox="1"/>
          <p:nvPr/>
        </p:nvSpPr>
        <p:spPr>
          <a:xfrm>
            <a:off x="6597354" y="4382573"/>
            <a:ext cx="5233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Multi</a:t>
            </a:r>
          </a:p>
        </p:txBody>
      </p:sp>
    </p:spTree>
    <p:extLst>
      <p:ext uri="{BB962C8B-B14F-4D97-AF65-F5344CB8AC3E}">
        <p14:creationId xmlns:p14="http://schemas.microsoft.com/office/powerpoint/2010/main" val="2299956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56B7E-1633-44AB-8584-82DF5B726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/>
          <a:lstStyle/>
          <a:p>
            <a:r>
              <a:rPr lang="en-US" dirty="0"/>
              <a:t>Planning Commission Recommendation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0677C9-3E42-427F-93B8-526692906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1965533"/>
            <a:ext cx="8608896" cy="33912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Approve changes as recommended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Could not come to consensus about whether or not to lower saturation rate to 20%</a:t>
            </a:r>
            <a:r>
              <a:rPr lang="en-US" sz="1800" dirty="0"/>
              <a:t>. Recommended somewhere between 20% – 30%.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More work may be needed at a later date to further discuss signage, allowance of room rental, and a balance of commercial </a:t>
            </a:r>
            <a:r>
              <a:rPr lang="en-US" sz="1800"/>
              <a:t>and residential uses.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B64BEF-8367-144A-9F53-7A1282A325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</p:spPr>
        <p:txBody>
          <a:bodyPr/>
          <a:lstStyle/>
          <a:p>
            <a:fld id="{0B931EDA-BCF8-BB4B-B4D1-2CFE062FA080}" type="datetime1">
              <a:rPr lang="en-US" smtClean="0"/>
              <a:pPr/>
              <a:t>3/6/2023</a:t>
            </a:fld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D448B0-743E-0045-8131-69B4EEC58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119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al Color Block_Win32_AP_v2" id="{3EA4D81A-EBDE-431D-8B15-A5A6F500D5A4}" vid="{8EBF5489-0BE1-418D-A69C-2193D304C7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1" ma:contentTypeDescription="Create a new document." ma:contentTypeScope="" ma:versionID="64dfb1555687e0874b4304b796b5b0c7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6e4c555b5e194d05b7203de9c4567b3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5BAB77-79E1-4739-AA51-10C9079186D6}">
  <ds:schemaRefs>
    <ds:schemaRef ds:uri="230e9df3-be65-4c73-a93b-d1236ebd677e"/>
    <ds:schemaRef ds:uri="71af3243-3dd4-4a8d-8c0d-dd76da1f02a5"/>
    <ds:schemaRef ds:uri="http://schemas.microsoft.com/sharepoint/v3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2006/metadata/properties"/>
    <ds:schemaRef ds:uri="16c05727-aa75-4e4a-9b5f-8a80a1165891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A615295-94F6-4CE2-A1B1-6B7E1DAA5A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5334180-0405-413B-834A-44FA9E05ADB7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{EFA83A27-2A52-4377-9761-8DD9DDE64CDC}tf45331398_win32</Template>
  <TotalTime>142</TotalTime>
  <Words>545</Words>
  <Application>Microsoft Office PowerPoint</Application>
  <PresentationFormat>Widescreen</PresentationFormat>
  <Paragraphs>79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Tenorite</vt:lpstr>
      <vt:lpstr>Office Theme</vt:lpstr>
      <vt:lpstr>Vacation Rental Dwelling Ordinance Update</vt:lpstr>
      <vt:lpstr>Last Ordinance Update</vt:lpstr>
      <vt:lpstr>This Ordinance Update</vt:lpstr>
      <vt:lpstr>This Ordinance Update</vt:lpstr>
      <vt:lpstr>Saturation Rate</vt:lpstr>
      <vt:lpstr>Examples</vt:lpstr>
      <vt:lpstr>Examples</vt:lpstr>
      <vt:lpstr>Examples</vt:lpstr>
      <vt:lpstr>Planning Commission Recommendation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Vacation Rental Dwelling Ordinance Update</dc:title>
  <dc:creator>Dana Nichols</dc:creator>
  <cp:lastModifiedBy>Dana Nichols</cp:lastModifiedBy>
  <cp:revision>3</cp:revision>
  <cp:lastPrinted>2023-01-27T00:27:31Z</cp:lastPrinted>
  <dcterms:created xsi:type="dcterms:W3CDTF">2023-01-26T22:32:51Z</dcterms:created>
  <dcterms:modified xsi:type="dcterms:W3CDTF">2023-03-07T01:11:40Z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